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2" r:id="rId2"/>
    <p:sldId id="299" r:id="rId3"/>
    <p:sldId id="290" r:id="rId4"/>
    <p:sldId id="289" r:id="rId5"/>
    <p:sldId id="291" r:id="rId6"/>
    <p:sldId id="298" r:id="rId7"/>
    <p:sldId id="294" r:id="rId8"/>
    <p:sldId id="295" r:id="rId9"/>
    <p:sldId id="296" r:id="rId10"/>
    <p:sldId id="297" r:id="rId11"/>
    <p:sldId id="302" r:id="rId12"/>
    <p:sldId id="303" r:id="rId13"/>
    <p:sldId id="304" r:id="rId14"/>
    <p:sldId id="306" r:id="rId15"/>
    <p:sldId id="307" r:id="rId16"/>
    <p:sldId id="305" r:id="rId17"/>
    <p:sldId id="300" r:id="rId18"/>
    <p:sldId id="301" r:id="rId19"/>
    <p:sldId id="30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B4771BF-D143-44A3-BA47-4344B0644039}">
          <p14:sldIdLst>
            <p14:sldId id="272"/>
            <p14:sldId id="299"/>
            <p14:sldId id="290"/>
            <p14:sldId id="289"/>
            <p14:sldId id="291"/>
            <p14:sldId id="298"/>
            <p14:sldId id="294"/>
            <p14:sldId id="295"/>
            <p14:sldId id="296"/>
            <p14:sldId id="297"/>
            <p14:sldId id="302"/>
            <p14:sldId id="303"/>
            <p14:sldId id="304"/>
            <p14:sldId id="306"/>
            <p14:sldId id="307"/>
            <p14:sldId id="305"/>
            <p14:sldId id="300"/>
            <p14:sldId id="301"/>
            <p14:sldId id="3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uad Hossain Oni" initials="FHO" lastIdx="1" clrIdx="0">
    <p:extLst>
      <p:ext uri="{19B8F6BF-5375-455C-9EA6-DF929625EA0E}">
        <p15:presenceInfo xmlns:p15="http://schemas.microsoft.com/office/powerpoint/2012/main" userId="S::fuad.hossain.oni@g.bracu.ac.bd::8beb1830-082f-4517-b8b7-aa89defe6e7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1">
            <a:extLst>
              <a:ext uri="{FF2B5EF4-FFF2-40B4-BE49-F238E27FC236}">
                <a16:creationId xmlns:a16="http://schemas.microsoft.com/office/drawing/2014/main" id="{A1C86E3D-CE22-4EB6-AA68-D122F797EB86}"/>
              </a:ext>
            </a:extLst>
          </p:cNvPr>
          <p:cNvSpPr txBox="1">
            <a:spLocks/>
          </p:cNvSpPr>
          <p:nvPr/>
        </p:nvSpPr>
        <p:spPr>
          <a:xfrm>
            <a:off x="617220" y="1405972"/>
            <a:ext cx="10847070" cy="478908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solidFill>
                  <a:schemeClr val="bg1"/>
                </a:solidFill>
              </a:rPr>
              <a:t>Secured Internet of things (IoT) model using Blockchain</a:t>
            </a:r>
            <a:r>
              <a:rPr lang="en-US" sz="3200" dirty="0">
                <a:solidFill>
                  <a:schemeClr val="bg1"/>
                </a:solidFill>
              </a:rPr>
              <a:t/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2400" cap="none" dirty="0">
                <a:solidFill>
                  <a:schemeClr val="bg1"/>
                </a:solidFill>
              </a:rPr>
              <a:t/>
            </a:r>
            <a:br>
              <a:rPr lang="en-US" sz="2400" cap="none" dirty="0">
                <a:solidFill>
                  <a:schemeClr val="bg1"/>
                </a:solidFill>
              </a:rPr>
            </a:br>
            <a:r>
              <a:rPr lang="en-US" sz="2400" cap="none" dirty="0">
                <a:solidFill>
                  <a:schemeClr val="bg1"/>
                </a:solidFill>
              </a:rPr>
              <a:t>Md. Abdullah Al Noman	16201041</a:t>
            </a:r>
            <a:br>
              <a:rPr lang="en-US" sz="2400" cap="none" dirty="0">
                <a:solidFill>
                  <a:schemeClr val="bg1"/>
                </a:solidFill>
              </a:rPr>
            </a:br>
            <a:r>
              <a:rPr lang="en-US" sz="2400" cap="none" dirty="0" err="1">
                <a:solidFill>
                  <a:schemeClr val="bg1"/>
                </a:solidFill>
              </a:rPr>
              <a:t>Jabed</a:t>
            </a:r>
            <a:r>
              <a:rPr lang="en-US" sz="2400" cap="none" dirty="0">
                <a:solidFill>
                  <a:schemeClr val="bg1"/>
                </a:solidFill>
              </a:rPr>
              <a:t> Omar			16201067</a:t>
            </a:r>
          </a:p>
          <a:p>
            <a:pPr algn="ctr"/>
            <a:r>
              <a:rPr lang="en-US" sz="2400" cap="none" dirty="0">
                <a:solidFill>
                  <a:schemeClr val="bg1"/>
                </a:solidFill>
              </a:rPr>
              <a:t>MD. </a:t>
            </a:r>
            <a:r>
              <a:rPr lang="en-US" sz="2400" cap="none" dirty="0" err="1">
                <a:solidFill>
                  <a:schemeClr val="bg1"/>
                </a:solidFill>
              </a:rPr>
              <a:t>Borhan</a:t>
            </a:r>
            <a:r>
              <a:rPr lang="en-US" sz="2400" cap="none" dirty="0">
                <a:solidFill>
                  <a:schemeClr val="bg1"/>
                </a:solidFill>
              </a:rPr>
              <a:t> </a:t>
            </a:r>
            <a:r>
              <a:rPr lang="en-US" sz="2400" cap="none" dirty="0" err="1">
                <a:solidFill>
                  <a:schemeClr val="bg1"/>
                </a:solidFill>
              </a:rPr>
              <a:t>Uz</a:t>
            </a:r>
            <a:r>
              <a:rPr lang="en-US" sz="2400" cap="none" dirty="0">
                <a:solidFill>
                  <a:schemeClr val="bg1"/>
                </a:solidFill>
              </a:rPr>
              <a:t> </a:t>
            </a:r>
            <a:r>
              <a:rPr lang="en-US" sz="2400" cap="none" dirty="0" smtClean="0">
                <a:solidFill>
                  <a:schemeClr val="bg1"/>
                </a:solidFill>
              </a:rPr>
              <a:t>Jamil	16201026</a:t>
            </a:r>
            <a:r>
              <a:rPr lang="en-US" sz="2400" cap="none" dirty="0">
                <a:solidFill>
                  <a:schemeClr val="bg1"/>
                </a:solidFill>
              </a:rPr>
              <a:t/>
            </a:r>
            <a:br>
              <a:rPr lang="en-US" sz="2400" cap="none" dirty="0">
                <a:solidFill>
                  <a:schemeClr val="bg1"/>
                </a:solidFill>
              </a:rPr>
            </a:br>
            <a:r>
              <a:rPr lang="en-US" sz="2400" cap="none" dirty="0">
                <a:solidFill>
                  <a:schemeClr val="bg1"/>
                </a:solidFill>
              </a:rPr>
              <a:t>Fuad Hossain Oni		18241017</a:t>
            </a:r>
            <a:br>
              <a:rPr lang="en-US" sz="2400" cap="none" dirty="0">
                <a:solidFill>
                  <a:schemeClr val="bg1"/>
                </a:solidFill>
              </a:rPr>
            </a:br>
            <a:r>
              <a:rPr lang="en-US" sz="2400" cap="none" dirty="0">
                <a:solidFill>
                  <a:schemeClr val="bg1"/>
                </a:solidFill>
              </a:rPr>
              <a:t>Abdul Muneem Khan	</a:t>
            </a:r>
            <a:r>
              <a:rPr lang="en-US" sz="2400" cap="none" dirty="0" smtClean="0">
                <a:solidFill>
                  <a:schemeClr val="bg1"/>
                </a:solidFill>
              </a:rPr>
              <a:t>16101285</a:t>
            </a:r>
            <a:endParaRPr lang="en-US" sz="2400" cap="none" dirty="0">
              <a:solidFill>
                <a:schemeClr val="bg1"/>
              </a:solidFill>
            </a:endParaRPr>
          </a:p>
          <a:p>
            <a:pPr algn="ctr"/>
            <a:endParaRPr lang="en-US" sz="2600" cap="none" dirty="0">
              <a:solidFill>
                <a:schemeClr val="bg1"/>
              </a:solidFill>
            </a:endParaRPr>
          </a:p>
          <a:p>
            <a:pPr algn="ctr"/>
            <a:r>
              <a:rPr lang="en-US" sz="2400" b="1" cap="none" dirty="0">
                <a:solidFill>
                  <a:schemeClr val="bg1"/>
                </a:solidFill>
              </a:rPr>
              <a:t>Supervisor: Dr. Muhammad Iqbal Hossain</a:t>
            </a:r>
          </a:p>
          <a:p>
            <a:pPr algn="ctr"/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58" name="Title 1"/>
          <p:cNvSpPr txBox="1">
            <a:spLocks/>
          </p:cNvSpPr>
          <p:nvPr/>
        </p:nvSpPr>
        <p:spPr>
          <a:xfrm>
            <a:off x="2584388" y="914482"/>
            <a:ext cx="7019607" cy="72009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cap="none" dirty="0">
                <a:solidFill>
                  <a:schemeClr val="bg1"/>
                </a:solidFill>
              </a:rPr>
              <a:t>Final Thesis Presentation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777" y="205002"/>
            <a:ext cx="2082234" cy="191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2736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6143" y="41462"/>
            <a:ext cx="8774881" cy="1261241"/>
          </a:xfrm>
        </p:spPr>
        <p:txBody>
          <a:bodyPr>
            <a:norm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Literature review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253" y="1521488"/>
            <a:ext cx="3431567" cy="3214900"/>
          </a:xfrm>
        </p:spPr>
        <p:txBody>
          <a:bodyPr>
            <a:noAutofit/>
          </a:bodyPr>
          <a:lstStyle/>
          <a:p>
            <a:r>
              <a:rPr lang="en-US" sz="1800" cap="none" dirty="0">
                <a:solidFill>
                  <a:schemeClr val="bg1"/>
                </a:solidFill>
              </a:rPr>
              <a:t>Existing work 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In [4], System is not cost and energy efficient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Storage issue is not mentioned  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48421" y="1550600"/>
            <a:ext cx="369869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cap="none" dirty="0">
              <a:solidFill>
                <a:schemeClr val="bg1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102859" y="1521487"/>
            <a:ext cx="3698696" cy="4653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cap="none" dirty="0">
                <a:solidFill>
                  <a:schemeClr val="bg1"/>
                </a:solidFill>
              </a:rPr>
              <a:t>Our work 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Cost and energy should not be an issue for our model right now. However if implementing on a large scale in future, those could be an issue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Storage will not be an issue as we are storing only an array of addresses in Blockchain</a:t>
            </a:r>
          </a:p>
        </p:txBody>
      </p:sp>
    </p:spTree>
    <p:extLst>
      <p:ext uri="{BB962C8B-B14F-4D97-AF65-F5344CB8AC3E}">
        <p14:creationId xmlns:p14="http://schemas.microsoft.com/office/powerpoint/2010/main" val="42594982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506143" y="41462"/>
            <a:ext cx="8774881" cy="1261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Proposed Model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191" y="821933"/>
            <a:ext cx="4384877" cy="5827694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1754695" y="1101992"/>
            <a:ext cx="2182496" cy="757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Flow Chart</a:t>
            </a:r>
          </a:p>
        </p:txBody>
      </p:sp>
    </p:spTree>
    <p:extLst>
      <p:ext uri="{BB962C8B-B14F-4D97-AF65-F5344CB8AC3E}">
        <p14:creationId xmlns:p14="http://schemas.microsoft.com/office/powerpoint/2010/main" val="13086122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506143" y="41462"/>
            <a:ext cx="8774881" cy="1261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Proposed Model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143" y="565078"/>
            <a:ext cx="7467490" cy="6031435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754694" y="1101992"/>
            <a:ext cx="3485125" cy="757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Flow </a:t>
            </a:r>
            <a:r>
              <a:rPr lang="en-US" sz="1800" dirty="0" smtClean="0">
                <a:solidFill>
                  <a:schemeClr val="bg1"/>
                </a:solidFill>
              </a:rPr>
              <a:t>Chart </a:t>
            </a:r>
            <a:r>
              <a:rPr lang="en-US" sz="1800" dirty="0" smtClean="0">
                <a:solidFill>
                  <a:schemeClr val="bg1"/>
                </a:solidFill>
                <a:sym typeface="Wingdings" panose="05000000000000000000" pitchFamily="2" charset="2"/>
              </a:rPr>
              <a:t> Add/Delete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5918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506143" y="41462"/>
            <a:ext cx="8774881" cy="1261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Proposed Model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084" y="780836"/>
            <a:ext cx="5929496" cy="5728496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754695" y="1101992"/>
            <a:ext cx="2182496" cy="757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Flow </a:t>
            </a:r>
            <a:r>
              <a:rPr lang="en-US" sz="1800" dirty="0" smtClean="0">
                <a:solidFill>
                  <a:schemeClr val="bg1"/>
                </a:solidFill>
              </a:rPr>
              <a:t>Chart </a:t>
            </a:r>
            <a:r>
              <a:rPr lang="en-US" sz="1800" dirty="0" smtClean="0">
                <a:solidFill>
                  <a:schemeClr val="bg1"/>
                </a:solidFill>
                <a:sym typeface="Wingdings" panose="05000000000000000000" pitchFamily="2" charset="2"/>
              </a:rPr>
              <a:t> Check Connectivity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5719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506143" y="41462"/>
            <a:ext cx="8774881" cy="1261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Proposed Model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372" y="863028"/>
            <a:ext cx="5076768" cy="5907641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754694" y="1101992"/>
            <a:ext cx="2817305" cy="963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Sequence Diagram</a:t>
            </a:r>
          </a:p>
        </p:txBody>
      </p:sp>
    </p:spTree>
    <p:extLst>
      <p:ext uri="{BB962C8B-B14F-4D97-AF65-F5344CB8AC3E}">
        <p14:creationId xmlns:p14="http://schemas.microsoft.com/office/powerpoint/2010/main" val="25272984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506143" y="41462"/>
            <a:ext cx="8774881" cy="1261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Proposed Model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813" y="1876578"/>
            <a:ext cx="8327698" cy="3916141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754694" y="1101992"/>
            <a:ext cx="2817305" cy="963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Sequence Diagram</a:t>
            </a:r>
          </a:p>
        </p:txBody>
      </p:sp>
    </p:spTree>
    <p:extLst>
      <p:ext uri="{BB962C8B-B14F-4D97-AF65-F5344CB8AC3E}">
        <p14:creationId xmlns:p14="http://schemas.microsoft.com/office/powerpoint/2010/main" val="1057225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506143" y="41462"/>
            <a:ext cx="8774881" cy="1261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Experimental Progress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754694" y="1101992"/>
            <a:ext cx="7594789" cy="963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800" dirty="0">
              <a:solidFill>
                <a:srgbClr val="FF0000"/>
              </a:solidFill>
            </a:endParaRPr>
          </a:p>
        </p:txBody>
      </p:sp>
      <p:pic>
        <p:nvPicPr>
          <p:cNvPr id="7" name="BCDEMO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1649" y="1012824"/>
            <a:ext cx="10239375" cy="5754761"/>
          </a:xfrm>
        </p:spPr>
      </p:pic>
    </p:spTree>
    <p:extLst>
      <p:ext uri="{BB962C8B-B14F-4D97-AF65-F5344CB8AC3E}">
        <p14:creationId xmlns:p14="http://schemas.microsoft.com/office/powerpoint/2010/main" val="40613893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5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04094" y="482884"/>
            <a:ext cx="8791575" cy="961350"/>
          </a:xfrm>
        </p:spPr>
        <p:txBody>
          <a:bodyPr>
            <a:norm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Result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9239" y="1448657"/>
            <a:ext cx="7075594" cy="1962364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Generating Transactions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‘Mempool’ as a waiting room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Size of a Blockchain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Difference in the Cost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784297" y="2972309"/>
            <a:ext cx="8970382" cy="1261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sng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j-ea"/>
                <a:cs typeface="+mj-cs"/>
              </a:rPr>
              <a:t>Limitations and future works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053881" y="4233550"/>
            <a:ext cx="7075594" cy="1977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</a:rPr>
              <a:t>Running Blockchain 24/7</a:t>
            </a:r>
          </a:p>
          <a:p>
            <a:pPr marL="342900" marR="0" lvl="0" indent="-3429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</a:rPr>
              <a:t>Memory or Processing power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lang="en-US" sz="1800" cap="none" dirty="0">
                <a:solidFill>
                  <a:prstClr val="black"/>
                </a:solidFill>
                <a:latin typeface="Tw Cen MT"/>
              </a:rPr>
              <a:t>Manual rather than Automatic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2279125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333258" y="1633290"/>
            <a:ext cx="8791575" cy="3561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u="sng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049239" y="2691828"/>
            <a:ext cx="7075594" cy="1962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0910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1412" y="2455523"/>
            <a:ext cx="9905999" cy="333567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>
                <a:solidFill>
                  <a:schemeClr val="bg1"/>
                </a:solidFill>
              </a:rPr>
              <a:t>THANK </a:t>
            </a:r>
            <a:r>
              <a:rPr lang="en-US" sz="6000" dirty="0" smtClean="0">
                <a:solidFill>
                  <a:schemeClr val="bg1"/>
                </a:solidFill>
              </a:rPr>
              <a:t>YOU !!!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6508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804094" y="686428"/>
            <a:ext cx="8791575" cy="126124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sng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j-ea"/>
                <a:cs typeface="+mj-cs"/>
              </a:rPr>
              <a:t>Outline</a:t>
            </a: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3038965" y="1323786"/>
            <a:ext cx="7075594" cy="512838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Introduction </a:t>
            </a:r>
          </a:p>
          <a:p>
            <a:pPr marL="800100" marR="0" lvl="1" indent="-3429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Motivation</a:t>
            </a:r>
          </a:p>
          <a:p>
            <a:pPr marL="800100" marR="0" lvl="1" indent="-3429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Problem Statement</a:t>
            </a:r>
          </a:p>
          <a:p>
            <a:pPr marL="800100" marR="0" lvl="1" indent="-3429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Research Objective</a:t>
            </a:r>
          </a:p>
          <a:p>
            <a:pPr marL="342900" marR="0" lvl="0" indent="-3429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Proposed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Model</a:t>
            </a:r>
          </a:p>
          <a:p>
            <a:pPr marL="342900" marR="0" lvl="0" indent="-3429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Experimental Progress of the Model
Result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Analysis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Limitations and Future Works
Conclusion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Wingdings" panose="05000000000000000000" pitchFamily="2" charset="2"/>
              <a:buChar char="q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1476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04094" y="686428"/>
            <a:ext cx="8791575" cy="1261241"/>
          </a:xfrm>
        </p:spPr>
        <p:txBody>
          <a:bodyPr>
            <a:norm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9239" y="1929966"/>
            <a:ext cx="7075594" cy="1655762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Rapid Grow of a new technology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Every device is Connected with each other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Security and Privacy Issue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808736" y="2982586"/>
            <a:ext cx="8791575" cy="1261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Motivation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053881" y="4237111"/>
            <a:ext cx="7075594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Lack of Proper Security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Advancement of Hacking System</a:t>
            </a:r>
          </a:p>
        </p:txBody>
      </p:sp>
    </p:spTree>
    <p:extLst>
      <p:ext uri="{BB962C8B-B14F-4D97-AF65-F5344CB8AC3E}">
        <p14:creationId xmlns:p14="http://schemas.microsoft.com/office/powerpoint/2010/main" val="1809844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537279" y="750809"/>
            <a:ext cx="6938958" cy="1261241"/>
          </a:xfrm>
        </p:spPr>
        <p:txBody>
          <a:bodyPr>
            <a:norm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777483" y="2035448"/>
            <a:ext cx="6837100" cy="1655762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Data is not Secured in Centralized Server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Need Advance Technology to Avoid </a:t>
            </a:r>
            <a:r>
              <a:rPr lang="en-US" sz="1800" cap="none" dirty="0" smtClean="0">
                <a:solidFill>
                  <a:schemeClr val="bg1"/>
                </a:solidFill>
              </a:rPr>
              <a:t>Trespassing</a:t>
            </a:r>
            <a:endParaRPr lang="en-US" sz="1800" cap="none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85" y="1679380"/>
            <a:ext cx="3129357" cy="31181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4537278" y="2516252"/>
            <a:ext cx="7339647" cy="1261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Research Objective</a:t>
            </a: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4777483" y="3821440"/>
            <a:ext cx="683539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Instead of Centralized Server system, To use Decentralized system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cap="none" dirty="0">
                <a:solidFill>
                  <a:schemeClr val="bg1"/>
                </a:solidFill>
              </a:rPr>
              <a:t>Build an IoT Model Using </a:t>
            </a:r>
            <a:r>
              <a:rPr lang="en-US" sz="1800" cap="none" dirty="0" smtClean="0">
                <a:solidFill>
                  <a:schemeClr val="bg1"/>
                </a:solidFill>
              </a:rPr>
              <a:t>Blockchain</a:t>
            </a:r>
            <a:endParaRPr lang="en-US" sz="180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289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804094" y="686428"/>
            <a:ext cx="8791575" cy="1261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cap="none" dirty="0">
                <a:solidFill>
                  <a:schemeClr val="bg1"/>
                </a:solidFill>
              </a:rPr>
              <a:t>IoT (Internet of Things)</a:t>
            </a:r>
            <a:endParaRPr lang="en-US" sz="2800" u="sng" dirty="0">
              <a:solidFill>
                <a:schemeClr val="bg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049238" y="1662844"/>
            <a:ext cx="756396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</a:rPr>
              <a:t>Bunch of Devices that are Connected to the Internet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</a:rPr>
              <a:t>Past, Present and Future Condition of IoT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057802" y="3911167"/>
            <a:ext cx="756396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q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02384" y="2482696"/>
            <a:ext cx="8791575" cy="1261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Security Threats in IoT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436251"/>
              </p:ext>
            </p:extLst>
          </p:nvPr>
        </p:nvGraphicFramePr>
        <p:xfrm>
          <a:off x="2288854" y="3595616"/>
          <a:ext cx="8128000" cy="2003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1699125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95724324"/>
                    </a:ext>
                  </a:extLst>
                </a:gridCol>
              </a:tblGrid>
              <a:tr h="667935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Physical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</a:rPr>
                        <a:t> Layer</a:t>
                      </a:r>
                      <a:endParaRPr lang="en-US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Interface, Jamming, Sybil,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</a:rPr>
                        <a:t> Eavesdropping</a:t>
                      </a:r>
                      <a:endParaRPr lang="en-US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529755"/>
                  </a:ext>
                </a:extLst>
              </a:tr>
              <a:tr h="66793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Network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Layer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Routing Attack,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DoS/DDoS, Network Injection, Man-in-the-Middle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294979"/>
                  </a:ext>
                </a:extLst>
              </a:tr>
              <a:tr h="66793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Application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 Leakage, Malicious Code, Misconfiguration,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Sniffing Attack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16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8078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804094" y="686428"/>
            <a:ext cx="8791575" cy="1261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u="sng" dirty="0">
                <a:solidFill>
                  <a:schemeClr val="bg1"/>
                </a:solidFill>
              </a:rPr>
              <a:t>Blockchain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049238" y="1662843"/>
            <a:ext cx="7563965" cy="483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SG" sz="1800" dirty="0">
                <a:solidFill>
                  <a:schemeClr val="bg1"/>
                </a:solidFill>
              </a:rPr>
              <a:t>A decentralized </a:t>
            </a:r>
            <a:r>
              <a:rPr lang="en-SG" sz="1800" dirty="0" smtClean="0">
                <a:solidFill>
                  <a:schemeClr val="bg1"/>
                </a:solidFill>
              </a:rPr>
              <a:t>ledger</a:t>
            </a:r>
            <a:endParaRPr lang="en-SG" sz="18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SG" sz="1800" dirty="0">
                <a:solidFill>
                  <a:schemeClr val="bg1"/>
                </a:solidFill>
              </a:rPr>
              <a:t>A growing list of records</a:t>
            </a:r>
            <a:r>
              <a:rPr lang="en-SG" sz="1800" dirty="0" smtClean="0">
                <a:solidFill>
                  <a:schemeClr val="bg1"/>
                </a:solidFill>
              </a:rPr>
              <a:t>,</a:t>
            </a:r>
          </a:p>
          <a:p>
            <a:pPr marL="0" indent="0">
              <a:buNone/>
            </a:pPr>
            <a:r>
              <a:rPr lang="en-SG" sz="1800" dirty="0">
                <a:solidFill>
                  <a:schemeClr val="bg1"/>
                </a:solidFill>
              </a:rPr>
              <a:t> </a:t>
            </a:r>
            <a:r>
              <a:rPr lang="en-SG" sz="1800" dirty="0" smtClean="0">
                <a:solidFill>
                  <a:schemeClr val="bg1"/>
                </a:solidFill>
              </a:rPr>
              <a:t>   </a:t>
            </a:r>
            <a:r>
              <a:rPr lang="en-SG" sz="1800" dirty="0">
                <a:solidFill>
                  <a:schemeClr val="bg1"/>
                </a:solidFill>
              </a:rPr>
              <a:t>called blocks, that are </a:t>
            </a:r>
            <a:endParaRPr lang="en-SG" sz="18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SG" sz="1800" dirty="0">
                <a:solidFill>
                  <a:schemeClr val="bg1"/>
                </a:solidFill>
              </a:rPr>
              <a:t> </a:t>
            </a:r>
            <a:r>
              <a:rPr lang="en-SG" sz="1800" dirty="0" smtClean="0">
                <a:solidFill>
                  <a:schemeClr val="bg1"/>
                </a:solidFill>
              </a:rPr>
              <a:t>   linked </a:t>
            </a:r>
            <a:r>
              <a:rPr lang="en-SG" sz="1800" dirty="0">
                <a:solidFill>
                  <a:schemeClr val="bg1"/>
                </a:solidFill>
              </a:rPr>
              <a:t>using cryptography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SG" sz="1800" dirty="0">
                <a:solidFill>
                  <a:schemeClr val="bg1"/>
                </a:solidFill>
              </a:rPr>
              <a:t>Forms of Blockchain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SG" sz="1800" dirty="0">
                <a:solidFill>
                  <a:schemeClr val="bg1"/>
                </a:solidFill>
              </a:rPr>
              <a:t>Public Blockchain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SG" sz="1800" dirty="0">
                <a:solidFill>
                  <a:schemeClr val="bg1"/>
                </a:solidFill>
              </a:rPr>
              <a:t>Private Blockchain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SG" sz="1800" dirty="0">
                <a:solidFill>
                  <a:schemeClr val="bg1"/>
                </a:solidFill>
              </a:rPr>
              <a:t>Blockchain &amp; Bitcoin is not same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865" y="2338726"/>
            <a:ext cx="5157644" cy="197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8721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6143" y="41462"/>
            <a:ext cx="8774881" cy="1261241"/>
          </a:xfrm>
        </p:spPr>
        <p:txBody>
          <a:bodyPr>
            <a:norm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Literature review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253" y="1521488"/>
            <a:ext cx="3431567" cy="3327914"/>
          </a:xfrm>
        </p:spPr>
        <p:txBody>
          <a:bodyPr>
            <a:normAutofit/>
          </a:bodyPr>
          <a:lstStyle/>
          <a:p>
            <a:r>
              <a:rPr lang="en-US" sz="1800" cap="none" dirty="0">
                <a:solidFill>
                  <a:schemeClr val="bg1"/>
                </a:solidFill>
              </a:rPr>
              <a:t>Existing work 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In [1], Showing a comparison that using blockchain provides far better services than not using blockchain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48421" y="1550600"/>
            <a:ext cx="369869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cap="none" dirty="0">
              <a:solidFill>
                <a:schemeClr val="bg1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102859" y="1521487"/>
            <a:ext cx="3698696" cy="2824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cap="none" dirty="0">
                <a:solidFill>
                  <a:schemeClr val="bg1"/>
                </a:solidFill>
              </a:rPr>
              <a:t>Our work 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Have studied that conventional system (centralized) is prone to threats here, So blockchain can be a better option</a:t>
            </a:r>
          </a:p>
        </p:txBody>
      </p:sp>
    </p:spTree>
    <p:extLst>
      <p:ext uri="{BB962C8B-B14F-4D97-AF65-F5344CB8AC3E}">
        <p14:creationId xmlns:p14="http://schemas.microsoft.com/office/powerpoint/2010/main" val="9115816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6143" y="41462"/>
            <a:ext cx="8774881" cy="1261241"/>
          </a:xfrm>
        </p:spPr>
        <p:txBody>
          <a:bodyPr>
            <a:norm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Literature review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253" y="1521487"/>
            <a:ext cx="3431567" cy="4930683"/>
          </a:xfrm>
        </p:spPr>
        <p:txBody>
          <a:bodyPr>
            <a:noAutofit/>
          </a:bodyPr>
          <a:lstStyle/>
          <a:p>
            <a:r>
              <a:rPr lang="en-US" sz="1800" cap="none" dirty="0">
                <a:solidFill>
                  <a:schemeClr val="bg1"/>
                </a:solidFill>
              </a:rPr>
              <a:t>Existing work 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In [2], authors designed a blockchain based system that permits user to run and control IOT devices arranged in group.</a:t>
            </a:r>
          </a:p>
          <a:p>
            <a:r>
              <a:rPr lang="en-US" sz="1800" cap="none" dirty="0">
                <a:solidFill>
                  <a:schemeClr val="bg1"/>
                </a:solidFill>
              </a:rPr>
              <a:t>     E.g. Smart city Light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cap="none" dirty="0">
                <a:solidFill>
                  <a:schemeClr val="bg1"/>
                </a:solidFill>
              </a:rPr>
              <a:t>     Control System</a:t>
            </a:r>
          </a:p>
          <a:p>
            <a:endParaRPr lang="en-US" sz="1800" cap="none" dirty="0">
              <a:solidFill>
                <a:schemeClr val="bg1"/>
              </a:solidFill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48421" y="1550600"/>
            <a:ext cx="369869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cap="none" dirty="0">
              <a:solidFill>
                <a:schemeClr val="bg1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102859" y="1521487"/>
            <a:ext cx="3698696" cy="2824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cap="none" dirty="0">
                <a:solidFill>
                  <a:schemeClr val="bg1"/>
                </a:solidFill>
              </a:rPr>
              <a:t>Our work 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Proposed system is designed for individual devices</a:t>
            </a:r>
          </a:p>
        </p:txBody>
      </p:sp>
    </p:spTree>
    <p:extLst>
      <p:ext uri="{BB962C8B-B14F-4D97-AF65-F5344CB8AC3E}">
        <p14:creationId xmlns:p14="http://schemas.microsoft.com/office/powerpoint/2010/main" val="38270709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6143" y="41462"/>
            <a:ext cx="8774881" cy="1261241"/>
          </a:xfrm>
        </p:spPr>
        <p:txBody>
          <a:bodyPr>
            <a:norm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Literature review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253" y="1521487"/>
            <a:ext cx="3431567" cy="4930683"/>
          </a:xfrm>
        </p:spPr>
        <p:txBody>
          <a:bodyPr>
            <a:noAutofit/>
          </a:bodyPr>
          <a:lstStyle/>
          <a:p>
            <a:r>
              <a:rPr lang="en-US" sz="1800" cap="none" dirty="0">
                <a:solidFill>
                  <a:schemeClr val="bg1"/>
                </a:solidFill>
              </a:rPr>
              <a:t>Existing work 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In [3], System verifies face data from blockchain using a webcam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Verify webcam  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48421" y="1550600"/>
            <a:ext cx="369869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cap="none" dirty="0">
              <a:solidFill>
                <a:schemeClr val="bg1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102859" y="1521487"/>
            <a:ext cx="3698696" cy="2824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cap="none" dirty="0">
                <a:solidFill>
                  <a:schemeClr val="bg1"/>
                </a:solidFill>
              </a:rPr>
              <a:t>Our work 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Ethereum address verification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cap="none" dirty="0">
                <a:solidFill>
                  <a:schemeClr val="bg1"/>
                </a:solidFill>
              </a:rPr>
              <a:t>Verify </a:t>
            </a:r>
            <a:r>
              <a:rPr lang="en-US" sz="1800" cap="none" dirty="0" smtClean="0">
                <a:solidFill>
                  <a:schemeClr val="bg1"/>
                </a:solidFill>
              </a:rPr>
              <a:t>provided </a:t>
            </a:r>
            <a:r>
              <a:rPr lang="en-US" sz="1800" cap="none" dirty="0">
                <a:solidFill>
                  <a:schemeClr val="bg1"/>
                </a:solidFill>
              </a:rPr>
              <a:t>Ethereum address is enlisted or not</a:t>
            </a:r>
          </a:p>
        </p:txBody>
      </p:sp>
    </p:spTree>
    <p:extLst>
      <p:ext uri="{BB962C8B-B14F-4D97-AF65-F5344CB8AC3E}">
        <p14:creationId xmlns:p14="http://schemas.microsoft.com/office/powerpoint/2010/main" val="2037965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1373</TotalTime>
  <Words>442</Words>
  <Application>Microsoft Office PowerPoint</Application>
  <PresentationFormat>Widescreen</PresentationFormat>
  <Paragraphs>93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Trebuchet MS</vt:lpstr>
      <vt:lpstr>Tw Cen MT</vt:lpstr>
      <vt:lpstr>Wingdings</vt:lpstr>
      <vt:lpstr>Circuit</vt:lpstr>
      <vt:lpstr>PowerPoint Presentation</vt:lpstr>
      <vt:lpstr>PowerPoint Presentation</vt:lpstr>
      <vt:lpstr>Introduction</vt:lpstr>
      <vt:lpstr>Problem Statement</vt:lpstr>
      <vt:lpstr>PowerPoint Presentation</vt:lpstr>
      <vt:lpstr>PowerPoint Presentation</vt:lpstr>
      <vt:lpstr>Literature review</vt:lpstr>
      <vt:lpstr>Literature review</vt:lpstr>
      <vt:lpstr>Literature review</vt:lpstr>
      <vt:lpstr>Literature review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 Analysis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</dc:title>
  <dc:creator>Ngọc Anh Lê Thị</dc:creator>
  <cp:lastModifiedBy>WalkeR</cp:lastModifiedBy>
  <cp:revision>205</cp:revision>
  <dcterms:created xsi:type="dcterms:W3CDTF">2018-10-08T02:41:01Z</dcterms:created>
  <dcterms:modified xsi:type="dcterms:W3CDTF">2021-01-07T15:37:10Z</dcterms:modified>
</cp:coreProperties>
</file>